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441fc8c1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441fc8c1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441fc8c10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441fc8c10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441fc8c10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441fc8c10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23da07a16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23da07a16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3da07a16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23da07a16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41fc8c10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441fc8c10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441fc8c10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441fc8c10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23da07a16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23da07a16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218750" y="231575"/>
            <a:ext cx="6706500" cy="98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600" u="sng">
                <a:solidFill>
                  <a:srgbClr val="00FF00"/>
                </a:solidFill>
                <a:highlight>
                  <a:schemeClr val="dk1"/>
                </a:highlight>
              </a:rPr>
              <a:t>Hacking with Hydra</a:t>
            </a:r>
            <a:endParaRPr sz="5600" u="sng">
              <a:solidFill>
                <a:srgbClr val="00FF00"/>
              </a:solidFill>
              <a:highlight>
                <a:schemeClr val="dk1"/>
              </a:highlight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906850" y="4228000"/>
            <a:ext cx="3330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00">
                <a:solidFill>
                  <a:srgbClr val="00FF00"/>
                </a:solidFill>
                <a:highlight>
                  <a:schemeClr val="dk1"/>
                </a:highlight>
              </a:rPr>
              <a:t>Josh Richards</a:t>
            </a:r>
            <a:endParaRPr sz="3900">
              <a:solidFill>
                <a:srgbClr val="00FF00"/>
              </a:solidFill>
              <a:highlight>
                <a:schemeClr val="dk1"/>
              </a:highlight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5813" y="1292375"/>
            <a:ext cx="2572375" cy="28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1218750" y="155375"/>
            <a:ext cx="6706500" cy="98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00FF00"/>
                </a:solidFill>
                <a:highlight>
                  <a:schemeClr val="dk1"/>
                </a:highlight>
              </a:rPr>
              <a:t>What is THC Hydra?</a:t>
            </a:r>
            <a:endParaRPr u="sng">
              <a:solidFill>
                <a:srgbClr val="00FF00"/>
              </a:solidFill>
              <a:highlight>
                <a:schemeClr val="dk1"/>
              </a:highlight>
            </a:endParaRPr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2900050" y="1643475"/>
            <a:ext cx="6243900" cy="23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rgbClr val="00FF00"/>
                </a:solidFill>
                <a:highlight>
                  <a:schemeClr val="dk1"/>
                </a:highlight>
              </a:rPr>
              <a:t>Linux-based multi-threading network-cracking tool, developed for hacking SSH logins… but refined for attacking pretty much </a:t>
            </a:r>
            <a:r>
              <a:rPr b="1" lang="en-GB" sz="2700" u="sng">
                <a:solidFill>
                  <a:srgbClr val="00FF00"/>
                </a:solidFill>
                <a:highlight>
                  <a:schemeClr val="dk1"/>
                </a:highlight>
              </a:rPr>
              <a:t>anything</a:t>
            </a:r>
            <a:r>
              <a:rPr b="1" lang="en-GB" sz="2700">
                <a:solidFill>
                  <a:srgbClr val="00FF00"/>
                </a:solidFill>
                <a:highlight>
                  <a:schemeClr val="dk1"/>
                </a:highlight>
              </a:rPr>
              <a:t> with an online login </a:t>
            </a:r>
            <a:endParaRPr b="1" sz="2700">
              <a:solidFill>
                <a:srgbClr val="00FF00"/>
              </a:solidFill>
              <a:highlight>
                <a:schemeClr val="dk1"/>
              </a:highlight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776" y="1409050"/>
            <a:ext cx="2871924" cy="314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ctrTitle"/>
          </p:nvPr>
        </p:nvSpPr>
        <p:spPr>
          <a:xfrm>
            <a:off x="162825" y="155375"/>
            <a:ext cx="8802900" cy="98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00FF00"/>
                </a:solidFill>
                <a:highlight>
                  <a:schemeClr val="dk1"/>
                </a:highlight>
              </a:rPr>
              <a:t>Why Use </a:t>
            </a:r>
            <a:r>
              <a:rPr lang="en-GB" u="sng">
                <a:solidFill>
                  <a:srgbClr val="00FF00"/>
                </a:solidFill>
                <a:highlight>
                  <a:schemeClr val="dk1"/>
                </a:highlight>
              </a:rPr>
              <a:t>Hydra?</a:t>
            </a:r>
            <a:endParaRPr u="sng">
              <a:solidFill>
                <a:srgbClr val="00FF00"/>
              </a:solidFill>
              <a:highlight>
                <a:schemeClr val="dk1"/>
              </a:highlight>
            </a:endParaRPr>
          </a:p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239025" y="1104250"/>
            <a:ext cx="5789700" cy="18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 u="sng">
                <a:solidFill>
                  <a:srgbClr val="FFFF00"/>
                </a:solidFill>
                <a:highlight>
                  <a:schemeClr val="dk1"/>
                </a:highlight>
              </a:rPr>
              <a:t>Pros</a:t>
            </a:r>
            <a:endParaRPr b="1" sz="2700" u="sng">
              <a:solidFill>
                <a:srgbClr val="FFFF00"/>
              </a:solidFill>
              <a:highlight>
                <a:schemeClr val="dk1"/>
              </a:highlight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700"/>
              <a:buChar char="●"/>
            </a:pPr>
            <a:r>
              <a:rPr b="1" lang="en-GB" sz="2700">
                <a:solidFill>
                  <a:srgbClr val="FFFF00"/>
                </a:solidFill>
                <a:highlight>
                  <a:schemeClr val="dk1"/>
                </a:highlight>
              </a:rPr>
              <a:t>Simple: CLI &amp; clear options</a:t>
            </a:r>
            <a:endParaRPr b="1" sz="2700">
              <a:solidFill>
                <a:srgbClr val="FFFF00"/>
              </a:solidFill>
              <a:highlight>
                <a:schemeClr val="dk1"/>
              </a:highlight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700"/>
              <a:buChar char="●"/>
            </a:pPr>
            <a:r>
              <a:rPr b="1" lang="en-GB" sz="2700">
                <a:solidFill>
                  <a:srgbClr val="FFFF00"/>
                </a:solidFill>
                <a:highlight>
                  <a:schemeClr val="dk1"/>
                </a:highlight>
              </a:rPr>
              <a:t>Fast: Multi-threading</a:t>
            </a:r>
            <a:endParaRPr b="1" sz="2700">
              <a:solidFill>
                <a:srgbClr val="FFFF00"/>
              </a:solidFill>
              <a:highlight>
                <a:schemeClr val="dk1"/>
              </a:highlight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700"/>
              <a:buChar char="●"/>
            </a:pPr>
            <a:r>
              <a:rPr b="1" lang="en-GB" sz="2700">
                <a:solidFill>
                  <a:srgbClr val="FFFF00"/>
                </a:solidFill>
                <a:highlight>
                  <a:schemeClr val="dk1"/>
                </a:highlight>
              </a:rPr>
              <a:t>Versatile: Over 50 protocols</a:t>
            </a:r>
            <a:endParaRPr b="1" sz="2700">
              <a:solidFill>
                <a:srgbClr val="FFFF00"/>
              </a:solidFill>
              <a:highlight>
                <a:schemeClr val="dk1"/>
              </a:highlight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3726" y="1332850"/>
            <a:ext cx="2871924" cy="314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idx="1" type="subTitle"/>
          </p:nvPr>
        </p:nvSpPr>
        <p:spPr>
          <a:xfrm>
            <a:off x="239025" y="2987700"/>
            <a:ext cx="5931000" cy="17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 u="sng">
                <a:solidFill>
                  <a:srgbClr val="FF9900"/>
                </a:solidFill>
                <a:highlight>
                  <a:schemeClr val="dk1"/>
                </a:highlight>
              </a:rPr>
              <a:t>Cons</a:t>
            </a:r>
            <a:endParaRPr b="1" sz="2700" u="sng">
              <a:solidFill>
                <a:srgbClr val="FF9900"/>
              </a:solidFill>
              <a:highlight>
                <a:schemeClr val="dk1"/>
              </a:highlight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700"/>
              <a:buChar char="●"/>
            </a:pPr>
            <a:r>
              <a:rPr b="1" lang="en-GB" sz="2700">
                <a:solidFill>
                  <a:srgbClr val="FF9900"/>
                </a:solidFill>
                <a:highlight>
                  <a:schemeClr val="dk1"/>
                </a:highlight>
              </a:rPr>
              <a:t>Brute Force</a:t>
            </a:r>
            <a:endParaRPr b="1" sz="2700">
              <a:solidFill>
                <a:srgbClr val="FF9900"/>
              </a:solidFill>
              <a:highlight>
                <a:schemeClr val="dk1"/>
              </a:highlight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700"/>
              <a:buChar char="●"/>
            </a:pPr>
            <a:r>
              <a:rPr b="1" lang="en-GB" sz="2700">
                <a:solidFill>
                  <a:srgbClr val="FF9900"/>
                </a:solidFill>
                <a:highlight>
                  <a:schemeClr val="dk1"/>
                </a:highlight>
              </a:rPr>
              <a:t>Online-Only</a:t>
            </a:r>
            <a:endParaRPr b="1" sz="2700">
              <a:solidFill>
                <a:srgbClr val="FF9900"/>
              </a:solidFill>
              <a:highlight>
                <a:schemeClr val="dk1"/>
              </a:highlight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700"/>
              <a:buChar char="●"/>
            </a:pPr>
            <a:r>
              <a:rPr b="1" lang="en-GB" sz="2700">
                <a:solidFill>
                  <a:srgbClr val="FF9900"/>
                </a:solidFill>
                <a:highlight>
                  <a:schemeClr val="dk1"/>
                </a:highlight>
              </a:rPr>
              <a:t>Might crash the </a:t>
            </a:r>
            <a:r>
              <a:rPr b="1" lang="en-GB" sz="2700">
                <a:solidFill>
                  <a:srgbClr val="FF9900"/>
                </a:solidFill>
                <a:highlight>
                  <a:schemeClr val="dk1"/>
                </a:highlight>
              </a:rPr>
              <a:t>remote </a:t>
            </a:r>
            <a:r>
              <a:rPr b="1" lang="en-GB" sz="2700">
                <a:solidFill>
                  <a:srgbClr val="FF9900"/>
                </a:solidFill>
                <a:highlight>
                  <a:schemeClr val="dk1"/>
                </a:highlight>
              </a:rPr>
              <a:t>serve</a:t>
            </a:r>
            <a:r>
              <a:rPr b="1" lang="en-GB" sz="2700">
                <a:solidFill>
                  <a:srgbClr val="FF9900"/>
                </a:solidFill>
                <a:highlight>
                  <a:schemeClr val="dk1"/>
                </a:highlight>
              </a:rPr>
              <a:t>r…</a:t>
            </a:r>
            <a:endParaRPr b="1" sz="2700">
              <a:solidFill>
                <a:srgbClr val="FF9900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ctrTitle"/>
          </p:nvPr>
        </p:nvSpPr>
        <p:spPr>
          <a:xfrm>
            <a:off x="1218750" y="155375"/>
            <a:ext cx="6706500" cy="98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00FF00"/>
                </a:solidFill>
                <a:highlight>
                  <a:schemeClr val="dk1"/>
                </a:highlight>
              </a:rPr>
              <a:t>Installation</a:t>
            </a:r>
            <a:endParaRPr u="sng">
              <a:solidFill>
                <a:srgbClr val="00FF00"/>
              </a:solidFill>
              <a:highlight>
                <a:schemeClr val="dk1"/>
              </a:highlight>
            </a:endParaRPr>
          </a:p>
        </p:txBody>
      </p:sp>
      <p:sp>
        <p:nvSpPr>
          <p:cNvPr id="77" name="Google Shape;77;p16"/>
          <p:cNvSpPr txBox="1"/>
          <p:nvPr>
            <p:ph idx="1" type="subTitle"/>
          </p:nvPr>
        </p:nvSpPr>
        <p:spPr>
          <a:xfrm>
            <a:off x="2144850" y="1121350"/>
            <a:ext cx="6127800" cy="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u="sng">
                <a:solidFill>
                  <a:schemeClr val="lt1"/>
                </a:solidFill>
                <a:highlight>
                  <a:schemeClr val="accent1"/>
                </a:highlight>
              </a:rPr>
              <a:t>Kali Linux?</a:t>
            </a:r>
            <a:r>
              <a:rPr lang="en-GB" sz="3000">
                <a:solidFill>
                  <a:schemeClr val="lt1"/>
                </a:solidFill>
                <a:highlight>
                  <a:schemeClr val="accent1"/>
                </a:highlight>
              </a:rPr>
              <a:t> You already have it!</a:t>
            </a:r>
            <a:endParaRPr sz="3000">
              <a:solidFill>
                <a:schemeClr val="lt1"/>
              </a:solidFill>
              <a:highlight>
                <a:schemeClr val="accent1"/>
              </a:highlight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125" y="758975"/>
            <a:ext cx="1236401" cy="123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1125" y="1926300"/>
            <a:ext cx="1135875" cy="113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3525" y="3069300"/>
            <a:ext cx="1059675" cy="10596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>
            <p:ph idx="1" type="subTitle"/>
          </p:nvPr>
        </p:nvSpPr>
        <p:spPr>
          <a:xfrm>
            <a:off x="2144850" y="2188150"/>
            <a:ext cx="6127800" cy="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u="sng">
                <a:solidFill>
                  <a:srgbClr val="CC0000"/>
                </a:solidFill>
                <a:highlight>
                  <a:srgbClr val="FFD966"/>
                </a:highlight>
              </a:rPr>
              <a:t>Ubuntu/Debian</a:t>
            </a:r>
            <a:r>
              <a:rPr lang="en-GB" sz="3000" u="sng">
                <a:solidFill>
                  <a:srgbClr val="CC0000"/>
                </a:solidFill>
                <a:highlight>
                  <a:srgbClr val="FFD966"/>
                </a:highlight>
              </a:rPr>
              <a:t>?</a:t>
            </a:r>
            <a:r>
              <a:rPr lang="en-GB" sz="3000">
                <a:solidFill>
                  <a:srgbClr val="CC0000"/>
                </a:solidFill>
                <a:highlight>
                  <a:srgbClr val="FFD966"/>
                </a:highlight>
              </a:rPr>
              <a:t> apt-get it!</a:t>
            </a:r>
            <a:endParaRPr sz="3000">
              <a:solidFill>
                <a:srgbClr val="CC0000"/>
              </a:solidFill>
              <a:highlight>
                <a:srgbClr val="FFD966"/>
              </a:highlight>
            </a:endParaRPr>
          </a:p>
        </p:txBody>
      </p:sp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2161850" y="3293850"/>
            <a:ext cx="6127800" cy="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u="sng">
                <a:solidFill>
                  <a:srgbClr val="CC0000"/>
                </a:solidFill>
                <a:highlight>
                  <a:schemeClr val="lt1"/>
                </a:highlight>
              </a:rPr>
              <a:t>Fedora/Other</a:t>
            </a:r>
            <a:r>
              <a:rPr lang="en-GB" sz="3000" u="sng">
                <a:solidFill>
                  <a:srgbClr val="CC0000"/>
                </a:solidFill>
                <a:highlight>
                  <a:schemeClr val="lt1"/>
                </a:highlight>
              </a:rPr>
              <a:t>?</a:t>
            </a:r>
            <a:r>
              <a:rPr lang="en-GB" sz="3000">
                <a:solidFill>
                  <a:srgbClr val="CC0000"/>
                </a:solidFill>
                <a:highlight>
                  <a:schemeClr val="lt1"/>
                </a:highlight>
              </a:rPr>
              <a:t> wget from github</a:t>
            </a:r>
            <a:endParaRPr sz="3000">
              <a:solidFill>
                <a:srgbClr val="CC0000"/>
              </a:solidFill>
              <a:highlight>
                <a:schemeClr val="lt1"/>
              </a:highlight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7">
            <a:alphaModFix/>
          </a:blip>
          <a:srcRect b="34058" l="0" r="0" t="0"/>
          <a:stretch/>
        </p:blipFill>
        <p:spPr>
          <a:xfrm>
            <a:off x="813525" y="4288500"/>
            <a:ext cx="1059676" cy="698772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>
            <p:ph idx="1" type="subTitle"/>
          </p:nvPr>
        </p:nvSpPr>
        <p:spPr>
          <a:xfrm>
            <a:off x="2161850" y="4284450"/>
            <a:ext cx="6127800" cy="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u="sng">
                <a:solidFill>
                  <a:srgbClr val="1155CC"/>
                </a:solidFill>
                <a:highlight>
                  <a:srgbClr val="F6B26B"/>
                </a:highlight>
              </a:rPr>
              <a:t>Windows</a:t>
            </a:r>
            <a:r>
              <a:rPr lang="en-GB" sz="3000" u="sng">
                <a:solidFill>
                  <a:srgbClr val="1155CC"/>
                </a:solidFill>
                <a:highlight>
                  <a:srgbClr val="F6B26B"/>
                </a:highlight>
              </a:rPr>
              <a:t>?</a:t>
            </a:r>
            <a:r>
              <a:rPr lang="en-GB" sz="3000">
                <a:solidFill>
                  <a:srgbClr val="1155CC"/>
                </a:solidFill>
                <a:highlight>
                  <a:srgbClr val="F6B26B"/>
                </a:highlight>
              </a:rPr>
              <a:t> Do better (but also yes)</a:t>
            </a:r>
            <a:endParaRPr sz="3000">
              <a:solidFill>
                <a:srgbClr val="1155CC"/>
              </a:solidFill>
              <a:highlight>
                <a:srgbClr val="F6B26B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ctrTitle"/>
          </p:nvPr>
        </p:nvSpPr>
        <p:spPr>
          <a:xfrm>
            <a:off x="162825" y="155375"/>
            <a:ext cx="8802900" cy="98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00FF00"/>
                </a:solidFill>
                <a:highlight>
                  <a:schemeClr val="dk1"/>
                </a:highlight>
              </a:rPr>
              <a:t>CLI and Flags</a:t>
            </a:r>
            <a:r>
              <a:rPr lang="en-GB" u="sng">
                <a:solidFill>
                  <a:srgbClr val="00FF00"/>
                </a:solidFill>
                <a:highlight>
                  <a:schemeClr val="dk1"/>
                </a:highlight>
              </a:rPr>
              <a:t> </a:t>
            </a:r>
            <a:endParaRPr u="sng">
              <a:solidFill>
                <a:srgbClr val="00FF00"/>
              </a:solidFill>
              <a:highlight>
                <a:schemeClr val="dk1"/>
              </a:highlight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189275" y="1295400"/>
            <a:ext cx="8953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rgbClr val="00FF00"/>
                </a:solidFill>
                <a:highlight>
                  <a:schemeClr val="dk1"/>
                </a:highlight>
              </a:rPr>
              <a:t>hydra -l sysadmin -P nmap.lst 172.22.117.150 ssh -vV</a:t>
            </a:r>
            <a:endParaRPr b="1" sz="2700">
              <a:solidFill>
                <a:srgbClr val="00FF00"/>
              </a:solidFill>
              <a:highlight>
                <a:schemeClr val="dk1"/>
              </a:highlight>
            </a:endParaRPr>
          </a:p>
        </p:txBody>
      </p:sp>
      <p:sp>
        <p:nvSpPr>
          <p:cNvPr id="91" name="Google Shape;91;p17"/>
          <p:cNvSpPr/>
          <p:nvPr/>
        </p:nvSpPr>
        <p:spPr>
          <a:xfrm>
            <a:off x="1378400" y="1895700"/>
            <a:ext cx="190800" cy="4572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/>
          <p:nvPr/>
        </p:nvSpPr>
        <p:spPr>
          <a:xfrm>
            <a:off x="3359600" y="1895700"/>
            <a:ext cx="190800" cy="4572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/>
          <p:nvPr/>
        </p:nvSpPr>
        <p:spPr>
          <a:xfrm>
            <a:off x="6255200" y="1895700"/>
            <a:ext cx="190800" cy="4572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7855400" y="1895700"/>
            <a:ext cx="190800" cy="4572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 txBox="1"/>
          <p:nvPr/>
        </p:nvSpPr>
        <p:spPr>
          <a:xfrm>
            <a:off x="189275" y="2992325"/>
            <a:ext cx="8953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rgbClr val="00FF00"/>
                </a:solidFill>
                <a:highlight>
                  <a:schemeClr val="dk1"/>
                </a:highlight>
              </a:rPr>
              <a:t>hydra -L users.txt -p 1q2w3e -M servers.txt pop3 -t 4</a:t>
            </a:r>
            <a:endParaRPr b="1" sz="2700">
              <a:solidFill>
                <a:srgbClr val="00FF00"/>
              </a:solidFill>
              <a:highlight>
                <a:schemeClr val="dk1"/>
              </a:highlight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376175" y="2371650"/>
            <a:ext cx="218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6"/>
                </a:solidFill>
                <a:highlight>
                  <a:schemeClr val="dk1"/>
                </a:highlight>
              </a:rPr>
              <a:t>lowercase = one option </a:t>
            </a:r>
            <a:endParaRPr b="1">
              <a:solidFill>
                <a:schemeClr val="accent6"/>
              </a:solidFill>
              <a:highlight>
                <a:schemeClr val="dk1"/>
              </a:highlight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2452850" y="2371650"/>
            <a:ext cx="256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6"/>
                </a:solidFill>
                <a:highlight>
                  <a:schemeClr val="dk1"/>
                </a:highlight>
              </a:rPr>
              <a:t>Upper</a:t>
            </a:r>
            <a:r>
              <a:rPr b="1" lang="en-GB">
                <a:solidFill>
                  <a:schemeClr val="accent6"/>
                </a:solidFill>
                <a:highlight>
                  <a:schemeClr val="dk1"/>
                </a:highlight>
              </a:rPr>
              <a:t>case = file of options </a:t>
            </a:r>
            <a:endParaRPr b="1">
              <a:solidFill>
                <a:schemeClr val="accent6"/>
              </a:solidFill>
              <a:highlight>
                <a:schemeClr val="dk1"/>
              </a:highlight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5972900" y="2371650"/>
            <a:ext cx="75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6"/>
                </a:solidFill>
                <a:highlight>
                  <a:schemeClr val="dk1"/>
                </a:highlight>
              </a:rPr>
              <a:t>Target </a:t>
            </a:r>
            <a:endParaRPr b="1">
              <a:solidFill>
                <a:schemeClr val="accent6"/>
              </a:solidFill>
              <a:highlight>
                <a:schemeClr val="dk1"/>
              </a:highlight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7516900" y="2371650"/>
            <a:ext cx="91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6"/>
                </a:solidFill>
                <a:highlight>
                  <a:schemeClr val="dk1"/>
                </a:highlight>
              </a:rPr>
              <a:t>Protocol</a:t>
            </a:r>
            <a:endParaRPr b="1">
              <a:solidFill>
                <a:schemeClr val="accent6"/>
              </a:solidFill>
              <a:highlight>
                <a:schemeClr val="dk1"/>
              </a:highlight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162825" y="4052300"/>
            <a:ext cx="91425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900" u="sng">
                <a:solidFill>
                  <a:srgbClr val="00FF00"/>
                </a:solidFill>
                <a:highlight>
                  <a:schemeClr val="dk1"/>
                </a:highlight>
              </a:rPr>
              <a:t>If it all gets too much, there’s always hydra-wizard</a:t>
            </a:r>
            <a:endParaRPr b="1" sz="2900" u="sng">
              <a:solidFill>
                <a:srgbClr val="00FF00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ctrTitle"/>
          </p:nvPr>
        </p:nvSpPr>
        <p:spPr>
          <a:xfrm>
            <a:off x="162825" y="155375"/>
            <a:ext cx="8802900" cy="98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00FF00"/>
                </a:solidFill>
                <a:highlight>
                  <a:schemeClr val="dk1"/>
                </a:highlight>
              </a:rPr>
              <a:t>Three Little SSH Demos </a:t>
            </a:r>
            <a:endParaRPr u="sng">
              <a:solidFill>
                <a:srgbClr val="00FF00"/>
              </a:solidFill>
              <a:highlight>
                <a:schemeClr val="dk1"/>
              </a:highlight>
            </a:endParaRPr>
          </a:p>
        </p:txBody>
      </p:sp>
      <p:sp>
        <p:nvSpPr>
          <p:cNvPr id="106" name="Google Shape;106;p18"/>
          <p:cNvSpPr txBox="1"/>
          <p:nvPr>
            <p:ph idx="1" type="subTitle"/>
          </p:nvPr>
        </p:nvSpPr>
        <p:spPr>
          <a:xfrm>
            <a:off x="109425" y="1121350"/>
            <a:ext cx="9567900" cy="11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 u="sng">
                <a:solidFill>
                  <a:srgbClr val="FFFF00"/>
                </a:solidFill>
                <a:highlight>
                  <a:schemeClr val="dk1"/>
                </a:highlight>
              </a:rPr>
              <a:t>Good</a:t>
            </a:r>
            <a:br>
              <a:rPr b="1" lang="en-GB" sz="2700">
                <a:solidFill>
                  <a:srgbClr val="00FF00"/>
                </a:solidFill>
                <a:highlight>
                  <a:schemeClr val="dk1"/>
                </a:highlight>
              </a:rPr>
            </a:br>
            <a:r>
              <a:rPr b="1" lang="en-GB" sz="2700">
                <a:solidFill>
                  <a:srgbClr val="00FF00"/>
                </a:solidFill>
                <a:highlight>
                  <a:schemeClr val="dk1"/>
                </a:highlight>
              </a:rPr>
              <a:t>hydra -l sysadmin -P nmap.lst 172.22.117.150 ssh -t 4</a:t>
            </a:r>
            <a:br>
              <a:rPr b="1" lang="en-GB" sz="2700">
                <a:solidFill>
                  <a:srgbClr val="00FF00"/>
                </a:solidFill>
                <a:highlight>
                  <a:schemeClr val="dk1"/>
                </a:highlight>
              </a:rPr>
            </a:br>
            <a:br>
              <a:rPr b="1" lang="en-GB" sz="2700">
                <a:solidFill>
                  <a:srgbClr val="00FF00"/>
                </a:solidFill>
                <a:highlight>
                  <a:schemeClr val="dk1"/>
                </a:highlight>
              </a:rPr>
            </a:br>
            <a:endParaRPr b="1" sz="2700">
              <a:solidFill>
                <a:srgbClr val="00FF00"/>
              </a:solidFill>
              <a:highlight>
                <a:schemeClr val="dk1"/>
              </a:highlight>
            </a:endParaRPr>
          </a:p>
        </p:txBody>
      </p:sp>
      <p:sp>
        <p:nvSpPr>
          <p:cNvPr id="107" name="Google Shape;107;p18"/>
          <p:cNvSpPr txBox="1"/>
          <p:nvPr>
            <p:ph idx="1" type="subTitle"/>
          </p:nvPr>
        </p:nvSpPr>
        <p:spPr>
          <a:xfrm>
            <a:off x="109425" y="2264350"/>
            <a:ext cx="9567900" cy="11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700" u="sng">
                <a:solidFill>
                  <a:srgbClr val="FF9900"/>
                </a:solidFill>
                <a:highlight>
                  <a:schemeClr val="dk1"/>
                </a:highlight>
              </a:rPr>
              <a:t>Bad</a:t>
            </a:r>
            <a:br>
              <a:rPr b="1" lang="en-GB" sz="2700">
                <a:solidFill>
                  <a:srgbClr val="00FF00"/>
                </a:solidFill>
                <a:highlight>
                  <a:schemeClr val="dk1"/>
                </a:highlight>
              </a:rPr>
            </a:br>
            <a:r>
              <a:rPr b="1" lang="en-GB" sz="2700">
                <a:solidFill>
                  <a:srgbClr val="00FF00"/>
                </a:solidFill>
                <a:highlight>
                  <a:schemeClr val="dk1"/>
                </a:highlight>
              </a:rPr>
              <a:t>hydra -l sysadmin -P nmap.lst 172.22.117.150 ssh</a:t>
            </a:r>
            <a:endParaRPr b="1" sz="2700">
              <a:solidFill>
                <a:srgbClr val="00FF00"/>
              </a:solidFill>
              <a:highlight>
                <a:schemeClr val="dk1"/>
              </a:highlight>
            </a:endParaRPr>
          </a:p>
        </p:txBody>
      </p:sp>
      <p:sp>
        <p:nvSpPr>
          <p:cNvPr id="108" name="Google Shape;108;p18"/>
          <p:cNvSpPr txBox="1"/>
          <p:nvPr>
            <p:ph idx="1" type="subTitle"/>
          </p:nvPr>
        </p:nvSpPr>
        <p:spPr>
          <a:xfrm>
            <a:off x="109425" y="3407350"/>
            <a:ext cx="9567900" cy="11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 u="sng">
                <a:solidFill>
                  <a:srgbClr val="FF0000"/>
                </a:solidFill>
                <a:highlight>
                  <a:schemeClr val="dk1"/>
                </a:highlight>
              </a:rPr>
              <a:t>Ugly</a:t>
            </a:r>
            <a:br>
              <a:rPr b="1" lang="en-GB" sz="2700">
                <a:solidFill>
                  <a:srgbClr val="00FF00"/>
                </a:solidFill>
                <a:highlight>
                  <a:schemeClr val="dk1"/>
                </a:highlight>
              </a:rPr>
            </a:br>
            <a:r>
              <a:rPr b="1" lang="en-GB" sz="2700">
                <a:solidFill>
                  <a:srgbClr val="00FF00"/>
                </a:solidFill>
                <a:highlight>
                  <a:schemeClr val="dk1"/>
                </a:highlight>
              </a:rPr>
              <a:t>hydra -l sysadmin -P nmap.lst 172.22.117.150 ssh -t 64 </a:t>
            </a:r>
            <a:endParaRPr b="1" sz="2700" u="sng">
              <a:solidFill>
                <a:srgbClr val="FF0000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ctrTitle"/>
          </p:nvPr>
        </p:nvSpPr>
        <p:spPr>
          <a:xfrm>
            <a:off x="162825" y="155375"/>
            <a:ext cx="8802900" cy="98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00FF00"/>
                </a:solidFill>
                <a:highlight>
                  <a:schemeClr val="dk1"/>
                </a:highlight>
              </a:rPr>
              <a:t>Three Little Summaries </a:t>
            </a:r>
            <a:endParaRPr u="sng">
              <a:solidFill>
                <a:srgbClr val="00FF00"/>
              </a:solidFill>
              <a:highlight>
                <a:schemeClr val="dk1"/>
              </a:highlight>
            </a:endParaRPr>
          </a:p>
        </p:txBody>
      </p:sp>
      <p:sp>
        <p:nvSpPr>
          <p:cNvPr id="114" name="Google Shape;114;p19"/>
          <p:cNvSpPr txBox="1"/>
          <p:nvPr>
            <p:ph idx="1" type="subTitle"/>
          </p:nvPr>
        </p:nvSpPr>
        <p:spPr>
          <a:xfrm>
            <a:off x="109425" y="1121350"/>
            <a:ext cx="9567900" cy="10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 u="sng">
                <a:solidFill>
                  <a:srgbClr val="FFFF00"/>
                </a:solidFill>
                <a:highlight>
                  <a:schemeClr val="dk1"/>
                </a:highlight>
              </a:rPr>
              <a:t>Good</a:t>
            </a:r>
            <a:br>
              <a:rPr b="1" lang="en-GB" sz="2700">
                <a:solidFill>
                  <a:srgbClr val="00FF00"/>
                </a:solidFill>
                <a:highlight>
                  <a:schemeClr val="dk1"/>
                </a:highlight>
              </a:rPr>
            </a:br>
            <a:r>
              <a:rPr b="1" lang="en-GB" sz="2700">
                <a:solidFill>
                  <a:srgbClr val="00FF00"/>
                </a:solidFill>
                <a:highlight>
                  <a:schemeClr val="dk1"/>
                </a:highlight>
              </a:rPr>
              <a:t>hydra runs 4 parallel tasks, cracks login with no errors</a:t>
            </a:r>
            <a:endParaRPr b="1" sz="2700">
              <a:solidFill>
                <a:srgbClr val="00FF00"/>
              </a:solidFill>
              <a:highlight>
                <a:schemeClr val="dk1"/>
              </a:highlight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444575" y="2811150"/>
            <a:ext cx="502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/>
          <p:cNvSpPr txBox="1"/>
          <p:nvPr>
            <p:ph idx="1" type="subTitle"/>
          </p:nvPr>
        </p:nvSpPr>
        <p:spPr>
          <a:xfrm>
            <a:off x="109425" y="2264350"/>
            <a:ext cx="9567900" cy="10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700" u="sng">
                <a:solidFill>
                  <a:srgbClr val="FF9900"/>
                </a:solidFill>
                <a:highlight>
                  <a:schemeClr val="dk1"/>
                </a:highlight>
              </a:rPr>
              <a:t>Bad</a:t>
            </a:r>
            <a:br>
              <a:rPr b="1" lang="en-GB" sz="2700">
                <a:solidFill>
                  <a:srgbClr val="00FF00"/>
                </a:solidFill>
                <a:highlight>
                  <a:schemeClr val="dk1"/>
                </a:highlight>
              </a:rPr>
            </a:br>
            <a:r>
              <a:rPr b="1" lang="en-GB" sz="2700">
                <a:solidFill>
                  <a:srgbClr val="00FF00"/>
                </a:solidFill>
                <a:highlight>
                  <a:schemeClr val="dk1"/>
                </a:highlight>
              </a:rPr>
              <a:t>hydra defaults to t = 16</a:t>
            </a:r>
            <a:endParaRPr b="1" sz="2700">
              <a:solidFill>
                <a:srgbClr val="00FF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700">
                <a:solidFill>
                  <a:srgbClr val="00FF00"/>
                </a:solidFill>
                <a:highlight>
                  <a:schemeClr val="dk1"/>
                </a:highlight>
              </a:rPr>
              <a:t>Finds password but generates errors</a:t>
            </a:r>
            <a:endParaRPr b="1" sz="2700">
              <a:solidFill>
                <a:srgbClr val="00FF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 u="sng">
              <a:solidFill>
                <a:srgbClr val="FFFF00"/>
              </a:solidFill>
              <a:highlight>
                <a:schemeClr val="dk1"/>
              </a:highlight>
            </a:endParaRPr>
          </a:p>
        </p:txBody>
      </p:sp>
      <p:sp>
        <p:nvSpPr>
          <p:cNvPr id="117" name="Google Shape;117;p19"/>
          <p:cNvSpPr txBox="1"/>
          <p:nvPr>
            <p:ph idx="1" type="subTitle"/>
          </p:nvPr>
        </p:nvSpPr>
        <p:spPr>
          <a:xfrm>
            <a:off x="109425" y="3788350"/>
            <a:ext cx="9567900" cy="10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700" u="sng">
                <a:solidFill>
                  <a:srgbClr val="FF0000"/>
                </a:solidFill>
                <a:highlight>
                  <a:schemeClr val="dk1"/>
                </a:highlight>
              </a:rPr>
              <a:t>Ugly</a:t>
            </a:r>
            <a:br>
              <a:rPr b="1" lang="en-GB" sz="2700">
                <a:solidFill>
                  <a:srgbClr val="00FF00"/>
                </a:solidFill>
                <a:highlight>
                  <a:schemeClr val="dk1"/>
                </a:highlight>
              </a:rPr>
            </a:br>
            <a:r>
              <a:rPr b="1" lang="en-GB" sz="2700">
                <a:solidFill>
                  <a:srgbClr val="00FF00"/>
                </a:solidFill>
                <a:highlight>
                  <a:schemeClr val="dk1"/>
                </a:highlight>
              </a:rPr>
              <a:t>If this server was still alive it would hate you</a:t>
            </a:r>
            <a:endParaRPr b="1" sz="2700">
              <a:solidFill>
                <a:srgbClr val="00FF00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ctrTitle"/>
          </p:nvPr>
        </p:nvSpPr>
        <p:spPr>
          <a:xfrm>
            <a:off x="1218750" y="155375"/>
            <a:ext cx="6706500" cy="98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00FF00"/>
                </a:solidFill>
                <a:highlight>
                  <a:schemeClr val="dk1"/>
                </a:highlight>
              </a:rPr>
              <a:t>Mitigation</a:t>
            </a:r>
            <a:endParaRPr u="sng">
              <a:solidFill>
                <a:srgbClr val="00FF00"/>
              </a:solidFill>
              <a:highlight>
                <a:schemeClr val="dk1"/>
              </a:highlight>
            </a:endParaRPr>
          </a:p>
        </p:txBody>
      </p:sp>
      <p:pic>
        <p:nvPicPr>
          <p:cNvPr id="123" name="Google Shape;123;p20"/>
          <p:cNvPicPr preferRelativeResize="0"/>
          <p:nvPr/>
        </p:nvPicPr>
        <p:blipFill rotWithShape="1">
          <a:blip r:embed="rId4">
            <a:alphaModFix/>
          </a:blip>
          <a:srcRect b="0" l="13009" r="10595" t="0"/>
          <a:stretch/>
        </p:blipFill>
        <p:spPr>
          <a:xfrm>
            <a:off x="307800" y="1273750"/>
            <a:ext cx="3345474" cy="328442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>
            <p:ph idx="1" type="subTitle"/>
          </p:nvPr>
        </p:nvSpPr>
        <p:spPr>
          <a:xfrm>
            <a:off x="3789175" y="1273750"/>
            <a:ext cx="5888100" cy="3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700"/>
              <a:buChar char="●"/>
            </a:pPr>
            <a:r>
              <a:rPr b="1" lang="en-GB" sz="2700">
                <a:solidFill>
                  <a:srgbClr val="00FF00"/>
                </a:solidFill>
                <a:highlight>
                  <a:schemeClr val="dk1"/>
                </a:highlight>
              </a:rPr>
              <a:t>Limit user login attempts </a:t>
            </a:r>
            <a:br>
              <a:rPr b="1" lang="en-GB" sz="2700">
                <a:solidFill>
                  <a:srgbClr val="00FF00"/>
                </a:solidFill>
                <a:highlight>
                  <a:schemeClr val="dk1"/>
                </a:highlight>
              </a:rPr>
            </a:br>
            <a:endParaRPr b="1" sz="2700">
              <a:solidFill>
                <a:srgbClr val="00FF00"/>
              </a:solidFill>
              <a:highlight>
                <a:schemeClr val="dk1"/>
              </a:highlight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700"/>
              <a:buChar char="●"/>
            </a:pPr>
            <a:r>
              <a:rPr b="1" lang="en-GB" sz="2700">
                <a:solidFill>
                  <a:srgbClr val="00FF00"/>
                </a:solidFill>
                <a:highlight>
                  <a:schemeClr val="dk1"/>
                </a:highlight>
              </a:rPr>
              <a:t>SIEM Alerts for failed logins</a:t>
            </a:r>
            <a:br>
              <a:rPr b="1" lang="en-GB" sz="2700">
                <a:solidFill>
                  <a:srgbClr val="00FF00"/>
                </a:solidFill>
                <a:highlight>
                  <a:schemeClr val="dk1"/>
                </a:highlight>
              </a:rPr>
            </a:br>
            <a:endParaRPr b="1" sz="2700">
              <a:solidFill>
                <a:srgbClr val="00FF00"/>
              </a:solidFill>
              <a:highlight>
                <a:schemeClr val="dk1"/>
              </a:highlight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700"/>
              <a:buChar char="●"/>
            </a:pPr>
            <a:r>
              <a:rPr b="1" lang="en-GB" sz="2700">
                <a:solidFill>
                  <a:srgbClr val="00FF00"/>
                </a:solidFill>
                <a:highlight>
                  <a:schemeClr val="dk1"/>
                </a:highlight>
              </a:rPr>
              <a:t>Close/filter your ports!</a:t>
            </a:r>
            <a:br>
              <a:rPr b="1" lang="en-GB" sz="2700">
                <a:solidFill>
                  <a:srgbClr val="00FF00"/>
                </a:solidFill>
                <a:highlight>
                  <a:schemeClr val="dk1"/>
                </a:highlight>
              </a:rPr>
            </a:br>
            <a:endParaRPr b="1" sz="2700">
              <a:solidFill>
                <a:srgbClr val="00FF00"/>
              </a:solidFill>
              <a:highlight>
                <a:schemeClr val="dk1"/>
              </a:highlight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700"/>
              <a:buChar char="●"/>
            </a:pPr>
            <a:r>
              <a:rPr b="1" lang="en-GB" sz="2700">
                <a:solidFill>
                  <a:srgbClr val="00FF00"/>
                </a:solidFill>
                <a:highlight>
                  <a:schemeClr val="dk1"/>
                </a:highlight>
              </a:rPr>
              <a:t>Use DDoS Protection </a:t>
            </a:r>
            <a:endParaRPr b="1" sz="2700">
              <a:solidFill>
                <a:srgbClr val="00FF00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ctrTitle"/>
          </p:nvPr>
        </p:nvSpPr>
        <p:spPr>
          <a:xfrm>
            <a:off x="1218750" y="79175"/>
            <a:ext cx="6706500" cy="98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00FF00"/>
                </a:solidFill>
                <a:highlight>
                  <a:schemeClr val="dk1"/>
                </a:highlight>
              </a:rPr>
              <a:t>Any Questions?</a:t>
            </a:r>
            <a:endParaRPr u="sng">
              <a:solidFill>
                <a:srgbClr val="00FF00"/>
              </a:solidFill>
              <a:highlight>
                <a:schemeClr val="dk1"/>
              </a:highlight>
            </a:endParaRPr>
          </a:p>
        </p:txBody>
      </p:sp>
      <p:sp>
        <p:nvSpPr>
          <p:cNvPr id="130" name="Google Shape;130;p21"/>
          <p:cNvSpPr txBox="1"/>
          <p:nvPr>
            <p:ph idx="1" type="subTitle"/>
          </p:nvPr>
        </p:nvSpPr>
        <p:spPr>
          <a:xfrm>
            <a:off x="4897825" y="1413375"/>
            <a:ext cx="4171200" cy="28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>
                <a:solidFill>
                  <a:srgbClr val="00FF00"/>
                </a:solidFill>
                <a:highlight>
                  <a:schemeClr val="dk1"/>
                </a:highlight>
              </a:rPr>
              <a:t>joshrichardsspace</a:t>
            </a:r>
            <a:endParaRPr sz="3400">
              <a:solidFill>
                <a:srgbClr val="00FF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>
                <a:solidFill>
                  <a:srgbClr val="00FF00"/>
                </a:solidFill>
                <a:highlight>
                  <a:schemeClr val="dk1"/>
                </a:highlight>
              </a:rPr>
              <a:t>twosharprocks</a:t>
            </a:r>
            <a:endParaRPr sz="3400">
              <a:solidFill>
                <a:srgbClr val="00FF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>
                <a:solidFill>
                  <a:srgbClr val="00FF00"/>
                </a:solidFill>
                <a:highlight>
                  <a:schemeClr val="dk1"/>
                </a:highlight>
              </a:rPr>
              <a:t>joshrichards.com.au</a:t>
            </a:r>
            <a:endParaRPr sz="3400">
              <a:solidFill>
                <a:srgbClr val="00FF00"/>
              </a:solidFill>
              <a:highlight>
                <a:schemeClr val="dk1"/>
              </a:highlight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875" y="1121725"/>
            <a:ext cx="3131800" cy="342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5600" y="1429800"/>
            <a:ext cx="758800" cy="7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65600" y="2496600"/>
            <a:ext cx="758800" cy="7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65600" y="3487200"/>
            <a:ext cx="758800" cy="7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